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44">
          <p15:clr>
            <a:srgbClr val="9AA0A6"/>
          </p15:clr>
        </p15:guide>
        <p15:guide id="4" pos="5616">
          <p15:clr>
            <a:srgbClr val="9AA0A6"/>
          </p15:clr>
        </p15:guide>
        <p15:guide id="5" orient="horz" pos="432">
          <p15:clr>
            <a:srgbClr val="9AA0A6"/>
          </p15:clr>
        </p15:guide>
        <p15:guide id="6" orient="horz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44"/>
        <p:guide pos="5616"/>
        <p:guide pos="432" orient="horz"/>
        <p:guide pos="288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Montserrat-bold.fntdata"/><Relationship Id="rId10" Type="http://schemas.openxmlformats.org/officeDocument/2006/relationships/slide" Target="slides/slide4.xml"/><Relationship Id="rId21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24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23" Type="http://schemas.openxmlformats.org/officeDocument/2006/relationships/font" Target="fonts/Montserra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ebb95c6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ebb95c6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5bb6936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15bb6936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15bb6936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15bb6936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15bb6936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15bb6936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15bb6936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15bb6936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15bb6936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15bb6936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15bb6936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15bb6936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15bb693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15bb693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15bb693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15bb693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15bb6936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15bb6936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15bb6936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15bb6936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15bb6936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15bb6936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15bb6936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15bb6936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15bb6936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15bb6936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430400" y="2842900"/>
            <a:ext cx="6283200" cy="792600"/>
          </a:xfrm>
          <a:prstGeom prst="rect">
            <a:avLst/>
          </a:prstGeom>
          <a:solidFill>
            <a:srgbClr val="999999">
              <a:alpha val="6369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175345" y="4735601"/>
            <a:ext cx="27792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Explore Data Science Academy</a:t>
            </a:r>
            <a:endParaRPr b="0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225426" y="4837151"/>
            <a:ext cx="6232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subTitle"/>
          </p:nvPr>
        </p:nvSpPr>
        <p:spPr>
          <a:xfrm>
            <a:off x="1430400" y="2842900"/>
            <a:ext cx="6283200" cy="792600"/>
          </a:xfrm>
          <a:prstGeom prst="rect">
            <a:avLst/>
          </a:prstGeom>
          <a:solidFill>
            <a:srgbClr val="999999">
              <a:alpha val="63690"/>
            </a:srgbClr>
          </a:solidFill>
        </p:spPr>
        <p:txBody>
          <a:bodyPr anchorCtr="0" anchor="ctr" bIns="65100" lIns="65100" spcFirstLastPara="1" rIns="65100" wrap="square" tIns="65100">
            <a:noAutofit/>
          </a:bodyPr>
          <a:lstStyle>
            <a:lvl1pPr lv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line Content">
  <p:cSld name="Keyline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225594" y="118975"/>
            <a:ext cx="43464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225589" y="1096083"/>
            <a:ext cx="8709600" cy="3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225589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225588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550" lIns="65100" spcFirstLastPara="1" rIns="65100" wrap="square" tIns="3255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 txBox="1"/>
          <p:nvPr>
            <p:ph idx="3" type="body"/>
          </p:nvPr>
        </p:nvSpPr>
        <p:spPr>
          <a:xfrm>
            <a:off x="646674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line">
  <p:cSld name="Keylin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225589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225588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550" lIns="65100" spcFirstLastPara="1" rIns="65100" wrap="square" tIns="3255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646674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">
  <p:cSld name="Title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225589" y="854615"/>
            <a:ext cx="8674500" cy="3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646674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225588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550" lIns="65100" spcFirstLastPara="1" rIns="65100" wrap="square" tIns="3255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l Content'">
  <p:cSld name="Dual Content'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225589" y="1133670"/>
            <a:ext cx="4245000" cy="3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6457956" y="4837151"/>
            <a:ext cx="2442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50" lIns="65100" spcFirstLastPara="1" rIns="65100" wrap="square" tIns="325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655201" y="1133670"/>
            <a:ext cx="4245000" cy="3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" name="Google Shape;77;p18"/>
          <p:cNvSpPr txBox="1"/>
          <p:nvPr/>
        </p:nvSpPr>
        <p:spPr>
          <a:xfrm>
            <a:off x="225588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800" u="none" cap="none" strike="noStrike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8"/>
          <p:cNvSpPr txBox="1"/>
          <p:nvPr>
            <p:ph idx="3" type="body"/>
          </p:nvPr>
        </p:nvSpPr>
        <p:spPr>
          <a:xfrm>
            <a:off x="646674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4" type="body"/>
          </p:nvPr>
        </p:nvSpPr>
        <p:spPr>
          <a:xfrm>
            <a:off x="225589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ual Content'">
  <p:cSld name="1_Dual Content'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225589" y="854615"/>
            <a:ext cx="42450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6457956" y="4837151"/>
            <a:ext cx="2442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2550" lIns="65100" spcFirstLastPara="1" rIns="65100" wrap="square" tIns="325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655201" y="854615"/>
            <a:ext cx="42450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3" type="body"/>
          </p:nvPr>
        </p:nvSpPr>
        <p:spPr>
          <a:xfrm>
            <a:off x="646674" y="4742217"/>
            <a:ext cx="5049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Keyline">
  <p:cSld name="1_Keylin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225588" y="4837151"/>
            <a:ext cx="826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89" name="Google Shape;89;p20"/>
          <p:cNvSpPr txBox="1"/>
          <p:nvPr>
            <p:ph idx="2" type="body"/>
          </p:nvPr>
        </p:nvSpPr>
        <p:spPr>
          <a:xfrm>
            <a:off x="225588" y="1096081"/>
            <a:ext cx="8709600" cy="3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29845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845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3" type="body"/>
          </p:nvPr>
        </p:nvSpPr>
        <p:spPr>
          <a:xfrm>
            <a:off x="225588" y="738862"/>
            <a:ext cx="86691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»"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225588" y="854613"/>
            <a:ext cx="86745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2921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21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8233" y="4654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100" lIns="65100" spcFirstLastPara="1" rIns="65100" wrap="square" tIns="651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None/>
              <a:defRPr b="1" i="0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5587" y="802614"/>
            <a:ext cx="8674500" cy="3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5100" lIns="65100" spcFirstLastPara="1" rIns="65100" wrap="square" tIns="65100">
            <a:no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65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225588" y="4744403"/>
            <a:ext cx="351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550" lIns="65100" spcFirstLastPara="1" rIns="65100" wrap="square" tIns="3255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naconda.com/" TargetMode="External"/><Relationship Id="rId4" Type="http://schemas.openxmlformats.org/officeDocument/2006/relationships/hyperlink" Target="https://towardsdatascience.com/anaconda-start-here-for-data-science-in-python-475045a9627" TargetMode="External"/><Relationship Id="rId5" Type="http://schemas.openxmlformats.org/officeDocument/2006/relationships/hyperlink" Target="https://medium.com/data-science-bootcamp/anaconda-miniconda-cheatsheet-for-data-scientists-2c1be12f56db" TargetMode="External"/><Relationship Id="rId6" Type="http://schemas.openxmlformats.org/officeDocument/2006/relationships/hyperlink" Target="https://medium.com/data-science-bootcamp/anaconda-miniconda-cheatsheet-for-data-scientists-2c1be12f56db" TargetMode="External"/><Relationship Id="rId7" Type="http://schemas.openxmlformats.org/officeDocument/2006/relationships/hyperlink" Target="https://medium.com/data-science-bootcamp/anaconda-miniconda-cheatsheet-for-data-scientists-2c1be12f56db" TargetMode="External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anaconda.com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naconda.com/products/individua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slide" Target="/ppt/slides/slide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slide" Target="/ppt/slides/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idx="1" type="subTitle"/>
          </p:nvPr>
        </p:nvSpPr>
        <p:spPr>
          <a:xfrm>
            <a:off x="1430400" y="2842900"/>
            <a:ext cx="62832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Anaconda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Anaconda on Mac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225" y="639750"/>
            <a:ext cx="5685001" cy="42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526775" y="2373050"/>
            <a:ext cx="3202200" cy="775800"/>
          </a:xfrm>
          <a:prstGeom prst="rect">
            <a:avLst/>
          </a:prstGeom>
          <a:solidFill>
            <a:srgbClr val="D5F1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Agree to the terms of the software licence agreement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526803" y="1994650"/>
            <a:ext cx="3202200" cy="255900"/>
          </a:xfrm>
          <a:prstGeom prst="rect">
            <a:avLst/>
          </a:prstGeom>
          <a:solidFill>
            <a:srgbClr val="03405A"/>
          </a:solidFill>
          <a:ln cap="flat" cmpd="sng" w="19050">
            <a:solidFill>
              <a:srgbClr val="0340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975" lIns="35975" spcFirstLastPara="1" rIns="35975" wrap="square" tIns="35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Step 3</a:t>
            </a:r>
            <a:endParaRPr b="1" i="0" u="none" cap="none" strike="noStrik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Anaconda on Mac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950" y="626375"/>
            <a:ext cx="5734623" cy="430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526775" y="2373050"/>
            <a:ext cx="3202200" cy="775800"/>
          </a:xfrm>
          <a:prstGeom prst="rect">
            <a:avLst/>
          </a:prstGeom>
          <a:solidFill>
            <a:srgbClr val="D5F1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Wait for the installation to finish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526803" y="1994650"/>
            <a:ext cx="3202200" cy="255900"/>
          </a:xfrm>
          <a:prstGeom prst="rect">
            <a:avLst/>
          </a:prstGeom>
          <a:solidFill>
            <a:srgbClr val="03405A"/>
          </a:solidFill>
          <a:ln cap="flat" cmpd="sng" w="19050">
            <a:solidFill>
              <a:srgbClr val="0340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975" lIns="35975" spcFirstLastPara="1" rIns="35975" wrap="square" tIns="35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Step 4</a:t>
            </a:r>
            <a:endParaRPr b="1" i="0" u="none" cap="none" strike="noStrik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Anaconda on Mac</a:t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950" y="640150"/>
            <a:ext cx="5762575" cy="432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/>
        </p:nvSpPr>
        <p:spPr>
          <a:xfrm>
            <a:off x="526775" y="2373050"/>
            <a:ext cx="3202200" cy="775800"/>
          </a:xfrm>
          <a:prstGeom prst="rect">
            <a:avLst/>
          </a:prstGeom>
          <a:solidFill>
            <a:srgbClr val="D5F1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[Optional]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Explore some of the recommended items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526803" y="1994650"/>
            <a:ext cx="3202200" cy="255900"/>
          </a:xfrm>
          <a:prstGeom prst="rect">
            <a:avLst/>
          </a:prstGeom>
          <a:solidFill>
            <a:srgbClr val="03405A"/>
          </a:solidFill>
          <a:ln cap="flat" cmpd="sng" w="19050">
            <a:solidFill>
              <a:srgbClr val="0340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975" lIns="35975" spcFirstLastPara="1" rIns="35975" wrap="square" tIns="35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Step 5</a:t>
            </a:r>
            <a:endParaRPr b="1" i="0" u="none" cap="none" strike="noStrik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225600" y="854625"/>
            <a:ext cx="2161500" cy="2310000"/>
          </a:xfrm>
          <a:prstGeom prst="rect">
            <a:avLst/>
          </a:prstGeom>
        </p:spPr>
        <p:txBody>
          <a:bodyPr anchorCtr="0" anchor="t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The application we will be 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using most in this course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is </a:t>
            </a:r>
            <a:r>
              <a:rPr b="1" lang="en">
                <a:solidFill>
                  <a:schemeClr val="accent3"/>
                </a:solidFill>
              </a:rPr>
              <a:t>Jupyter Notebook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Ensure you have installed 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this correctly and can 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open a Notebook before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"/>
              <a:t>moving on.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127" y="854625"/>
            <a:ext cx="6512971" cy="349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2" name="Google Shape;202;p34"/>
          <p:cNvSpPr/>
          <p:nvPr/>
        </p:nvSpPr>
        <p:spPr>
          <a:xfrm>
            <a:off x="4920800" y="1517725"/>
            <a:ext cx="879900" cy="95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225589" y="854615"/>
            <a:ext cx="8674500" cy="3737700"/>
          </a:xfrm>
          <a:prstGeom prst="rect">
            <a:avLst/>
          </a:prstGeom>
        </p:spPr>
        <p:txBody>
          <a:bodyPr anchorCtr="0" anchor="t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The following links may be useful for further learning around the content we've covered: 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Anaconda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Getting started with Anaconda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Anaconda Miniconda </a:t>
            </a:r>
            <a:r>
              <a:rPr lang="en" u="sng">
                <a:solidFill>
                  <a:schemeClr val="hlink"/>
                </a:solidFill>
                <a:hlinkClick r:id="rId6"/>
              </a:rPr>
              <a:t>Cheat Sheet</a:t>
            </a:r>
            <a:r>
              <a:rPr lang="en" u="sng">
                <a:solidFill>
                  <a:schemeClr val="hlink"/>
                </a:solidFill>
                <a:hlinkClick r:id="rId7"/>
              </a:rPr>
              <a:t> for Data Scientists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8">
            <a:alphaModFix/>
          </a:blip>
          <a:srcRect b="14286" l="2460" r="42751" t="60970"/>
          <a:stretch/>
        </p:blipFill>
        <p:spPr>
          <a:xfrm>
            <a:off x="5203600" y="1935438"/>
            <a:ext cx="3110826" cy="1272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225589" y="738862"/>
            <a:ext cx="8669100" cy="357300"/>
          </a:xfrm>
          <a:prstGeom prst="rect">
            <a:avLst/>
          </a:prstGeom>
        </p:spPr>
        <p:txBody>
          <a:bodyPr anchorCtr="0" anchor="t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"/>
              <a:t>This tutorial is laid out as follows:</a:t>
            </a:r>
            <a:endParaRPr/>
          </a:p>
        </p:txBody>
      </p:sp>
      <p:sp>
        <p:nvSpPr>
          <p:cNvPr id="105" name="Google Shape;105;p23"/>
          <p:cNvSpPr txBox="1"/>
          <p:nvPr/>
        </p:nvSpPr>
        <p:spPr>
          <a:xfrm>
            <a:off x="1140625" y="944300"/>
            <a:ext cx="435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6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What is Anaconda?</a:t>
            </a:r>
            <a:b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Installing Anaconda on Windows</a:t>
            </a:r>
            <a:b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nstalling Anaconda on Mac</a:t>
            </a:r>
            <a:b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Appendix</a:t>
            </a:r>
            <a:b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 sz="1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 sz="16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Anaconda?</a:t>
            </a:r>
            <a:endParaRPr/>
          </a:p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225589" y="738862"/>
            <a:ext cx="8669100" cy="357300"/>
          </a:xfrm>
          <a:prstGeom prst="rect">
            <a:avLst/>
          </a:prstGeom>
        </p:spPr>
        <p:txBody>
          <a:bodyPr anchorCtr="0" anchor="t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The Anaconda Distribution contains (almost) everything that we will need when it comes to using Python to do Data Science. 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r</a:t>
            </a:r>
            <a:r>
              <a:rPr lang="en"/>
              <a:t>ead up a little more, visit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their website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400" y="1193250"/>
            <a:ext cx="5236395" cy="337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666037"/>
            <a:ext cx="3341601" cy="175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225589" y="794990"/>
            <a:ext cx="4245000" cy="3886500"/>
          </a:xfrm>
          <a:prstGeom prst="rect">
            <a:avLst/>
          </a:prstGeom>
        </p:spPr>
        <p:txBody>
          <a:bodyPr anchorCtr="0" anchor="t" bIns="65100" lIns="65100" spcFirstLastPara="1" rIns="65100" wrap="square" tIns="651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following slides depict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installation process for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both Windows and Mac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"/>
          <p:cNvSpPr txBox="1"/>
          <p:nvPr/>
        </p:nvSpPr>
        <p:spPr>
          <a:xfrm>
            <a:off x="228600" y="1233025"/>
            <a:ext cx="3202200" cy="775800"/>
          </a:xfrm>
          <a:prstGeom prst="rect">
            <a:avLst/>
          </a:prstGeom>
          <a:solidFill>
            <a:srgbClr val="D5F1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install Anaconda, simply head to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the Anaconda download page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228600" y="2084375"/>
            <a:ext cx="3202200" cy="775800"/>
          </a:xfrm>
          <a:prstGeom prst="rect">
            <a:avLst/>
          </a:prstGeom>
          <a:solidFill>
            <a:srgbClr val="D5F1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your operating system and d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ownload the latest Python version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225600" y="2933700"/>
            <a:ext cx="3202200" cy="775800"/>
          </a:xfrm>
          <a:prstGeom prst="rect">
            <a:avLst/>
          </a:prstGeom>
          <a:solidFill>
            <a:srgbClr val="D5F1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Run the Anaconda installer that was downloaded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228628" y="854625"/>
            <a:ext cx="3202200" cy="255900"/>
          </a:xfrm>
          <a:prstGeom prst="rect">
            <a:avLst/>
          </a:prstGeom>
          <a:solidFill>
            <a:srgbClr val="03405A"/>
          </a:solidFill>
          <a:ln cap="flat" cmpd="sng" w="19050">
            <a:solidFill>
              <a:srgbClr val="0340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975" lIns="35975" spcFirstLastPara="1" rIns="35975" wrap="square" tIns="35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Step 1</a:t>
            </a:r>
            <a:endParaRPr b="1" i="0" u="none" cap="none" strike="noStrik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2219" l="9428" r="12519" t="18810"/>
          <a:stretch/>
        </p:blipFill>
        <p:spPr>
          <a:xfrm>
            <a:off x="4580700" y="1351274"/>
            <a:ext cx="4355102" cy="2318126"/>
          </a:xfrm>
          <a:prstGeom prst="rect">
            <a:avLst/>
          </a:prstGeom>
          <a:noFill/>
          <a:ln cap="flat" cmpd="sng" w="9525">
            <a:solidFill>
              <a:srgbClr val="24285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25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Anaconda</a:t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075" y="3086100"/>
            <a:ext cx="1076325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5"/>
          <p:cNvCxnSpPr/>
          <p:nvPr/>
        </p:nvCxnSpPr>
        <p:spPr>
          <a:xfrm flipH="1" rot="10800000">
            <a:off x="2769300" y="2010775"/>
            <a:ext cx="1817100" cy="32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5"/>
          <p:cNvCxnSpPr/>
          <p:nvPr/>
        </p:nvCxnSpPr>
        <p:spPr>
          <a:xfrm flipH="1" rot="10800000">
            <a:off x="3179275" y="2439675"/>
            <a:ext cx="1397700" cy="15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5"/>
          <p:cNvCxnSpPr/>
          <p:nvPr/>
        </p:nvCxnSpPr>
        <p:spPr>
          <a:xfrm>
            <a:off x="3099200" y="3404750"/>
            <a:ext cx="328500" cy="26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Anaconda on Windows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900" y="702898"/>
            <a:ext cx="4801210" cy="373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" name="Google Shape;135;p26"/>
          <p:cNvSpPr txBox="1"/>
          <p:nvPr/>
        </p:nvSpPr>
        <p:spPr>
          <a:xfrm>
            <a:off x="526775" y="2373050"/>
            <a:ext cx="3202200" cy="775800"/>
          </a:xfrm>
          <a:prstGeom prst="rect">
            <a:avLst/>
          </a:prstGeom>
          <a:solidFill>
            <a:srgbClr val="D5F1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The Anaconda installer will step you through the installation process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526803" y="1994650"/>
            <a:ext cx="3202200" cy="255900"/>
          </a:xfrm>
          <a:prstGeom prst="rect">
            <a:avLst/>
          </a:prstGeom>
          <a:solidFill>
            <a:srgbClr val="03405A"/>
          </a:solidFill>
          <a:ln cap="flat" cmpd="sng" w="19050">
            <a:solidFill>
              <a:srgbClr val="0340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975" lIns="35975" spcFirstLastPara="1" rIns="35975" wrap="square" tIns="35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Step 2</a:t>
            </a:r>
            <a:endParaRPr b="1" i="0" u="none" cap="none" strike="noStrik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305550" y="705675"/>
            <a:ext cx="19353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Link to Mac OS installation instructions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Anaconda </a:t>
            </a:r>
            <a:r>
              <a:rPr lang="en"/>
              <a:t>on Windows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900" y="734273"/>
            <a:ext cx="4801210" cy="373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4" name="Google Shape;144;p27"/>
          <p:cNvSpPr txBox="1"/>
          <p:nvPr/>
        </p:nvSpPr>
        <p:spPr>
          <a:xfrm>
            <a:off x="526775" y="2373050"/>
            <a:ext cx="3202200" cy="775800"/>
          </a:xfrm>
          <a:prstGeom prst="rect">
            <a:avLst/>
          </a:prstGeom>
          <a:solidFill>
            <a:srgbClr val="D5F1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Select “Add Anaconda to my PATH environment variable” and “Register Anaconda as my default Python”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526803" y="1994650"/>
            <a:ext cx="3202200" cy="255900"/>
          </a:xfrm>
          <a:prstGeom prst="rect">
            <a:avLst/>
          </a:prstGeom>
          <a:solidFill>
            <a:srgbClr val="03405A"/>
          </a:solidFill>
          <a:ln cap="flat" cmpd="sng" w="19050">
            <a:solidFill>
              <a:srgbClr val="0340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975" lIns="35975" spcFirstLastPara="1" rIns="35975" wrap="square" tIns="35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Step 3</a:t>
            </a:r>
            <a:endParaRPr b="1" i="0" u="none" cap="none" strike="noStrik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Anaconda on Windows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900" y="790173"/>
            <a:ext cx="4801210" cy="373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2" name="Google Shape;152;p28"/>
          <p:cNvSpPr txBox="1"/>
          <p:nvPr/>
        </p:nvSpPr>
        <p:spPr>
          <a:xfrm>
            <a:off x="526775" y="2373050"/>
            <a:ext cx="3202200" cy="775800"/>
          </a:xfrm>
          <a:prstGeom prst="rect">
            <a:avLst/>
          </a:prstGeom>
          <a:solidFill>
            <a:srgbClr val="D5F1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Wait for the installation to finish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526803" y="1994650"/>
            <a:ext cx="3202200" cy="255900"/>
          </a:xfrm>
          <a:prstGeom prst="rect">
            <a:avLst/>
          </a:prstGeom>
          <a:solidFill>
            <a:srgbClr val="03405A"/>
          </a:solidFill>
          <a:ln cap="flat" cmpd="sng" w="19050">
            <a:solidFill>
              <a:srgbClr val="0340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975" lIns="35975" spcFirstLastPara="1" rIns="35975" wrap="square" tIns="35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Step 4</a:t>
            </a:r>
            <a:endParaRPr b="1" i="0" u="none" cap="none" strike="noStrik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Anaconda on Windows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900" y="780873"/>
            <a:ext cx="4801210" cy="373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" name="Google Shape;160;p29"/>
          <p:cNvSpPr txBox="1"/>
          <p:nvPr/>
        </p:nvSpPr>
        <p:spPr>
          <a:xfrm>
            <a:off x="526775" y="2373050"/>
            <a:ext cx="3202200" cy="775800"/>
          </a:xfrm>
          <a:prstGeom prst="rect">
            <a:avLst/>
          </a:prstGeom>
          <a:solidFill>
            <a:srgbClr val="D5F1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[Optional] Explore some of the recommended items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526803" y="1994650"/>
            <a:ext cx="3202200" cy="255900"/>
          </a:xfrm>
          <a:prstGeom prst="rect">
            <a:avLst/>
          </a:prstGeom>
          <a:solidFill>
            <a:srgbClr val="03405A"/>
          </a:solidFill>
          <a:ln cap="flat" cmpd="sng" w="19050">
            <a:solidFill>
              <a:srgbClr val="0340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975" lIns="35975" spcFirstLastPara="1" rIns="35975" wrap="square" tIns="35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Step 5</a:t>
            </a:r>
            <a:endParaRPr b="1" i="0" u="none" cap="none" strike="noStrik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225594" y="118975"/>
            <a:ext cx="4355100" cy="615300"/>
          </a:xfrm>
          <a:prstGeom prst="rect">
            <a:avLst/>
          </a:prstGeom>
        </p:spPr>
        <p:txBody>
          <a:bodyPr anchorCtr="0" anchor="ctr" bIns="65100" lIns="65100" spcFirstLastPara="1" rIns="65100" wrap="square" tIns="6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install Anaconda on Mac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475" y="629900"/>
            <a:ext cx="5728874" cy="43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 txBox="1"/>
          <p:nvPr/>
        </p:nvSpPr>
        <p:spPr>
          <a:xfrm>
            <a:off x="526775" y="2373050"/>
            <a:ext cx="3202200" cy="775800"/>
          </a:xfrm>
          <a:prstGeom prst="rect">
            <a:avLst/>
          </a:prstGeom>
          <a:solidFill>
            <a:srgbClr val="D5F1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The Anaconda installer will step you through the installation process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526803" y="1994650"/>
            <a:ext cx="3202200" cy="255900"/>
          </a:xfrm>
          <a:prstGeom prst="rect">
            <a:avLst/>
          </a:prstGeom>
          <a:solidFill>
            <a:srgbClr val="03405A"/>
          </a:solidFill>
          <a:ln cap="flat" cmpd="sng" w="19050">
            <a:solidFill>
              <a:srgbClr val="0340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5975" lIns="35975" spcFirstLastPara="1" rIns="35975" wrap="square" tIns="359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rgbClr val="90D1ED"/>
                </a:solidFill>
                <a:latin typeface="Montserrat"/>
                <a:ea typeface="Montserrat"/>
                <a:cs typeface="Montserrat"/>
                <a:sym typeface="Montserrat"/>
              </a:rPr>
              <a:t>Step 2</a:t>
            </a:r>
            <a:endParaRPr b="1" i="0" u="none" cap="none" strike="noStrike">
              <a:solidFill>
                <a:srgbClr val="90D1E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305550" y="705675"/>
            <a:ext cx="22116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Link to Windows  installation instructions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xplore DSA">
  <a:themeElements>
    <a:clrScheme name="Explore">
      <a:dk1>
        <a:srgbClr val="000000"/>
      </a:dk1>
      <a:lt1>
        <a:srgbClr val="FFFFFF"/>
      </a:lt1>
      <a:dk2>
        <a:srgbClr val="242852"/>
      </a:dk2>
      <a:lt2>
        <a:srgbClr val="90D1ED"/>
      </a:lt2>
      <a:accent1>
        <a:srgbClr val="4A66AC"/>
      </a:accent1>
      <a:accent2>
        <a:srgbClr val="629DD1"/>
      </a:accent2>
      <a:accent3>
        <a:srgbClr val="03405A"/>
      </a:accent3>
      <a:accent4>
        <a:srgbClr val="7F8FA9"/>
      </a:accent4>
      <a:accent5>
        <a:srgbClr val="5AA2AE"/>
      </a:accent5>
      <a:accent6>
        <a:srgbClr val="9D90A0"/>
      </a:accent6>
      <a:hlink>
        <a:srgbClr val="297FD5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